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7" r:id="rId1"/>
  </p:sldMasterIdLst>
  <p:notesMasterIdLst>
    <p:notesMasterId r:id="rId17"/>
  </p:notesMasterIdLst>
  <p:sldIdLst>
    <p:sldId id="256" r:id="rId2"/>
    <p:sldId id="257" r:id="rId3"/>
    <p:sldId id="284" r:id="rId4"/>
    <p:sldId id="285" r:id="rId5"/>
    <p:sldId id="260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3BA46-B01C-404E-B9B4-53C2ADE7A9B0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BB7F9-DC27-4E59-AD4D-F26F225EA9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73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布料的模拟，依靠的是在网格的位置进行弯曲。更多的网格就能有更多弯曲的效果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B7F9-DC27-4E59-AD4D-F26F225EA9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4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过多的约束将导致无法移动，传统的方法是采用平均法线来减少约束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B7F9-DC27-4E59-AD4D-F26F225EA9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53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过多的约束导致布料无法移动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B7F9-DC27-4E59-AD4D-F26F225EA9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164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这样会造成碰撞检测的时候让布料飞起来效果很差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B7F9-DC27-4E59-AD4D-F26F225EA9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04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同时在世界坐标和 纹理坐标上移动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B7F9-DC27-4E59-AD4D-F26F225EA9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644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顶点由传统的世界坐标扩展到世界坐标和纹理坐标的联合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B7F9-DC27-4E59-AD4D-F26F225EA9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607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传统的只动拉格朗日部分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B7F9-DC27-4E59-AD4D-F26F225EA9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70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的改变欧拉部分，欧拉部分代表纹理，世界坐标的求解和欧拉部分有关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B7F9-DC27-4E59-AD4D-F26F225EA9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09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这样会造成碰撞检测的时候让布料飞起来效果很差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BB7F9-DC27-4E59-AD4D-F26F225EA9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45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74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135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418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130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286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298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743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67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43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94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82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388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3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62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68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2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444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77227-452F-4C93-900F-DB70DAA1F3F3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60947-20B7-4B56-992C-11ED98B6F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965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8" r:id="rId1"/>
    <p:sldLayoutId id="2147484219" r:id="rId2"/>
    <p:sldLayoutId id="2147484220" r:id="rId3"/>
    <p:sldLayoutId id="2147484221" r:id="rId4"/>
    <p:sldLayoutId id="2147484222" r:id="rId5"/>
    <p:sldLayoutId id="2147484223" r:id="rId6"/>
    <p:sldLayoutId id="2147484224" r:id="rId7"/>
    <p:sldLayoutId id="2147484225" r:id="rId8"/>
    <p:sldLayoutId id="2147484226" r:id="rId9"/>
    <p:sldLayoutId id="2147484227" r:id="rId10"/>
    <p:sldLayoutId id="2147484228" r:id="rId11"/>
    <p:sldLayoutId id="2147484229" r:id="rId12"/>
    <p:sldLayoutId id="2147484230" r:id="rId13"/>
    <p:sldLayoutId id="2147484231" r:id="rId14"/>
    <p:sldLayoutId id="2147484232" r:id="rId15"/>
    <p:sldLayoutId id="2147484233" r:id="rId16"/>
    <p:sldLayoutId id="214748423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C0189-8F60-40B8-B655-5B401ABB4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401" y="1026788"/>
            <a:ext cx="10572000" cy="2402212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Eulenrian</a:t>
            </a:r>
            <a:r>
              <a:rPr lang="en-US" altLang="zh-CN" dirty="0"/>
              <a:t>-on-</a:t>
            </a:r>
            <a:r>
              <a:rPr lang="en-US" altLang="zh-CN" dirty="0" err="1"/>
              <a:t>Lagrangian</a:t>
            </a:r>
            <a:br>
              <a:rPr lang="en-US" altLang="zh-CN" dirty="0"/>
            </a:br>
            <a:r>
              <a:rPr lang="zh-CN" altLang="en-US" sz="8000" dirty="0"/>
              <a:t>布料模拟分析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E05B8A-5160-4376-A4BC-291584AD6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195" y="3648224"/>
            <a:ext cx="9487688" cy="1069848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/>
              <a:t>参考文献：</a:t>
            </a:r>
            <a:r>
              <a:rPr lang="en-US" altLang="zh-CN" dirty="0"/>
              <a:t>Eulerian-on-</a:t>
            </a:r>
            <a:r>
              <a:rPr lang="en-US" altLang="zh-CN" dirty="0" err="1"/>
              <a:t>Lagrangian</a:t>
            </a:r>
            <a:r>
              <a:rPr lang="en-US" altLang="zh-CN" dirty="0"/>
              <a:t> Cloth Simulation</a:t>
            </a:r>
            <a:r>
              <a:rPr lang="zh-CN" altLang="zh-CN" dirty="0"/>
              <a:t>．</a:t>
            </a:r>
            <a:r>
              <a:rPr lang="en-US" altLang="zh-CN" dirty="0"/>
              <a:t>NICHOLAS J. WEIDNER et al. [J]  </a:t>
            </a:r>
            <a:r>
              <a:rPr lang="en-US" altLang="zh-CN" dirty="0" err="1"/>
              <a:t>ACMTrans</a:t>
            </a:r>
            <a:r>
              <a:rPr lang="en-US" altLang="zh-CN" dirty="0"/>
              <a:t>. </a:t>
            </a:r>
            <a:r>
              <a:rPr lang="en-US" altLang="zh-CN" dirty="0" err="1"/>
              <a:t>Graph.,Vol</a:t>
            </a:r>
            <a:r>
              <a:rPr lang="en-US" altLang="zh-CN" dirty="0"/>
              <a:t>. 37,No. 4,Article50. </a:t>
            </a:r>
            <a:r>
              <a:rPr lang="en-US" altLang="zh-CN" dirty="0" err="1"/>
              <a:t>Publicationdate</a:t>
            </a:r>
            <a:r>
              <a:rPr lang="en-US" altLang="zh-CN" dirty="0"/>
              <a:t>: August2018.</a:t>
            </a:r>
          </a:p>
          <a:p>
            <a:pPr algn="l"/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8414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>
            <a:extLst>
              <a:ext uri="{FF2B5EF4-FFF2-40B4-BE49-F238E27FC236}">
                <a16:creationId xmlns:a16="http://schemas.microsoft.com/office/drawing/2014/main" id="{40997AC7-B28C-45B2-854A-82BB63331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00" y="852335"/>
            <a:ext cx="9725237" cy="54704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0F79BA0-14BE-4F79-841F-2EC9D10E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速度计算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592F87-AF4F-427E-AE44-33F35FDE1C95}"/>
                  </a:ext>
                </a:extLst>
              </p:cNvPr>
              <p:cNvSpPr/>
              <p:nvPr/>
            </p:nvSpPr>
            <p:spPr>
              <a:xfrm>
                <a:off x="2012893" y="5293434"/>
                <a:ext cx="9424952" cy="1009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/>
                    </a:solidFill>
                  </a:rPr>
                  <a:t>求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导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之后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就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得到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速度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592F87-AF4F-427E-AE44-33F35FDE1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893" y="5293434"/>
                <a:ext cx="9424952" cy="1009572"/>
              </a:xfrm>
              <a:prstGeom prst="rect">
                <a:avLst/>
              </a:prstGeom>
              <a:blipFill>
                <a:blip r:embed="rId4"/>
                <a:stretch>
                  <a:fillRect l="-1294" t="-7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17A66660-686B-447A-A2E6-7C97B9C4159E}"/>
              </a:ext>
            </a:extLst>
          </p:cNvPr>
          <p:cNvCxnSpPr>
            <a:cxnSpLocks/>
          </p:cNvCxnSpPr>
          <p:nvPr/>
        </p:nvCxnSpPr>
        <p:spPr>
          <a:xfrm>
            <a:off x="2298122" y="2498987"/>
            <a:ext cx="772886" cy="1088571"/>
          </a:xfrm>
          <a:prstGeom prst="straightConnector1">
            <a:avLst/>
          </a:prstGeom>
          <a:ln w="76200">
            <a:solidFill>
              <a:srgbClr val="3C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31">
            <a:extLst>
              <a:ext uri="{FF2B5EF4-FFF2-40B4-BE49-F238E27FC236}">
                <a16:creationId xmlns:a16="http://schemas.microsoft.com/office/drawing/2014/main" id="{6B050A4D-BB16-49C5-A54B-E9C2E1D8C1CD}"/>
              </a:ext>
            </a:extLst>
          </p:cNvPr>
          <p:cNvCxnSpPr>
            <a:cxnSpLocks/>
          </p:cNvCxnSpPr>
          <p:nvPr/>
        </p:nvCxnSpPr>
        <p:spPr>
          <a:xfrm flipH="1">
            <a:off x="8736424" y="3119044"/>
            <a:ext cx="730544" cy="1088571"/>
          </a:xfrm>
          <a:prstGeom prst="straightConnector1">
            <a:avLst/>
          </a:prstGeom>
          <a:ln w="76200">
            <a:solidFill>
              <a:srgbClr val="3C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5A38483-7D79-4FEC-82B9-11375C507D2F}"/>
              </a:ext>
            </a:extLst>
          </p:cNvPr>
          <p:cNvSpPr/>
          <p:nvPr/>
        </p:nvSpPr>
        <p:spPr>
          <a:xfrm>
            <a:off x="4055716" y="628761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err="1"/>
              <a:t>Lagrangian</a:t>
            </a:r>
            <a:r>
              <a:rPr lang="zh-CN" altLang="en-US" sz="2000" dirty="0"/>
              <a:t>部分</a:t>
            </a:r>
            <a:endParaRPr lang="en-US" altLang="zh-CN" sz="2000" dirty="0"/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BCE80F13-84E3-44DD-96B5-5D90F8D537D0}"/>
              </a:ext>
            </a:extLst>
          </p:cNvPr>
          <p:cNvSpPr txBox="1"/>
          <p:nvPr/>
        </p:nvSpPr>
        <p:spPr>
          <a:xfrm>
            <a:off x="7976997" y="6318016"/>
            <a:ext cx="246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Eulerian</a:t>
            </a:r>
            <a:r>
              <a:rPr lang="zh-CN" altLang="en-US" sz="2000" dirty="0"/>
              <a:t>部分</a:t>
            </a:r>
            <a:endParaRPr 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711C49-587E-41A0-998B-1083F5C29D00}"/>
              </a:ext>
            </a:extLst>
          </p:cNvPr>
          <p:cNvSpPr/>
          <p:nvPr/>
        </p:nvSpPr>
        <p:spPr>
          <a:xfrm>
            <a:off x="4905375" y="5798220"/>
            <a:ext cx="676275" cy="489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4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AE6C2122-6CF2-4DDD-A835-95260D9E5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00" y="867549"/>
            <a:ext cx="9724875" cy="54702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0F79BA0-14BE-4F79-841F-2EC9D10E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速度计算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592F87-AF4F-427E-AE44-33F35FDE1C95}"/>
                  </a:ext>
                </a:extLst>
              </p:cNvPr>
              <p:cNvSpPr/>
              <p:nvPr/>
            </p:nvSpPr>
            <p:spPr>
              <a:xfrm>
                <a:off x="2012893" y="5293434"/>
                <a:ext cx="9424952" cy="1009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/>
                    </a:solidFill>
                  </a:rPr>
                  <a:t>求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导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之后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就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得到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速度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592F87-AF4F-427E-AE44-33F35FDE1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893" y="5293434"/>
                <a:ext cx="9424952" cy="1009572"/>
              </a:xfrm>
              <a:prstGeom prst="rect">
                <a:avLst/>
              </a:prstGeom>
              <a:blipFill>
                <a:blip r:embed="rId4"/>
                <a:stretch>
                  <a:fillRect l="-1294" t="-7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17A66660-686B-447A-A2E6-7C97B9C4159E}"/>
              </a:ext>
            </a:extLst>
          </p:cNvPr>
          <p:cNvCxnSpPr>
            <a:cxnSpLocks/>
          </p:cNvCxnSpPr>
          <p:nvPr/>
        </p:nvCxnSpPr>
        <p:spPr>
          <a:xfrm>
            <a:off x="2298122" y="2498987"/>
            <a:ext cx="772886" cy="1088571"/>
          </a:xfrm>
          <a:prstGeom prst="straightConnector1">
            <a:avLst/>
          </a:prstGeom>
          <a:ln w="76200">
            <a:solidFill>
              <a:srgbClr val="3C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31">
            <a:extLst>
              <a:ext uri="{FF2B5EF4-FFF2-40B4-BE49-F238E27FC236}">
                <a16:creationId xmlns:a16="http://schemas.microsoft.com/office/drawing/2014/main" id="{6B050A4D-BB16-49C5-A54B-E9C2E1D8C1CD}"/>
              </a:ext>
            </a:extLst>
          </p:cNvPr>
          <p:cNvCxnSpPr>
            <a:cxnSpLocks/>
          </p:cNvCxnSpPr>
          <p:nvPr/>
        </p:nvCxnSpPr>
        <p:spPr>
          <a:xfrm flipH="1">
            <a:off x="8736424" y="3119044"/>
            <a:ext cx="730544" cy="1088571"/>
          </a:xfrm>
          <a:prstGeom prst="straightConnector1">
            <a:avLst/>
          </a:prstGeom>
          <a:ln w="76200">
            <a:solidFill>
              <a:srgbClr val="3C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5A38483-7D79-4FEC-82B9-11375C507D2F}"/>
              </a:ext>
            </a:extLst>
          </p:cNvPr>
          <p:cNvSpPr/>
          <p:nvPr/>
        </p:nvSpPr>
        <p:spPr>
          <a:xfrm>
            <a:off x="4055716" y="628761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err="1"/>
              <a:t>Lagrangian</a:t>
            </a:r>
            <a:r>
              <a:rPr lang="zh-CN" altLang="en-US" sz="2000" dirty="0"/>
              <a:t>部分</a:t>
            </a:r>
            <a:endParaRPr lang="en-US" altLang="zh-CN" sz="2000" dirty="0"/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BCE80F13-84E3-44DD-96B5-5D90F8D537D0}"/>
              </a:ext>
            </a:extLst>
          </p:cNvPr>
          <p:cNvSpPr txBox="1"/>
          <p:nvPr/>
        </p:nvSpPr>
        <p:spPr>
          <a:xfrm>
            <a:off x="7976997" y="6318016"/>
            <a:ext cx="246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Eulerian</a:t>
            </a:r>
            <a:r>
              <a:rPr lang="zh-CN" altLang="en-US" sz="2000" dirty="0"/>
              <a:t>部分</a:t>
            </a:r>
            <a:endParaRPr 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711C49-587E-41A0-998B-1083F5C29D00}"/>
              </a:ext>
            </a:extLst>
          </p:cNvPr>
          <p:cNvSpPr/>
          <p:nvPr/>
        </p:nvSpPr>
        <p:spPr>
          <a:xfrm>
            <a:off x="8425421" y="5760967"/>
            <a:ext cx="676275" cy="489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227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3E6EF-08DE-4041-BA6B-B78B773D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 dirty="0"/>
              <a:t>对碰撞顶点进行处理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5DFC94-5ED0-4CF1-A66F-0434D1BE5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124199"/>
            <a:ext cx="4114800" cy="252412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/>
              <a:t>布料的边</a:t>
            </a:r>
            <a:r>
              <a:rPr lang="en-US" altLang="zh-CN" sz="3600" dirty="0"/>
              <a:t>(</a:t>
            </a:r>
            <a:r>
              <a:rPr lang="zh-CN" altLang="en-US" sz="3600" dirty="0"/>
              <a:t>黑色</a:t>
            </a:r>
            <a:r>
              <a:rPr lang="en-US" altLang="zh-CN" sz="3600" dirty="0"/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5A6FF"/>
                </a:solidFill>
              </a:rPr>
              <a:t>锐利物体的边</a:t>
            </a:r>
            <a:endParaRPr lang="en-US" altLang="zh-CN" sz="3600" dirty="0">
              <a:solidFill>
                <a:srgbClr val="05A6FF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EE6055"/>
                </a:solidFill>
              </a:rPr>
              <a:t>碰撞点</a:t>
            </a:r>
            <a:endParaRPr lang="en-US" altLang="zh-CN" sz="3600" dirty="0">
              <a:solidFill>
                <a:srgbClr val="EE6055"/>
              </a:solidFill>
            </a:endParaRPr>
          </a:p>
          <a:p>
            <a:endParaRPr lang="zh-CN" altLang="en-US" sz="200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ED07D32-F7B1-473A-B007-127C1E129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97" y="1162930"/>
            <a:ext cx="4203469" cy="46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3E6EF-08DE-4041-BA6B-B78B773D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 dirty="0"/>
              <a:t>对碰撞顶点进行处理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5DFC94-5ED0-4CF1-A66F-0434D1BE5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3124199"/>
            <a:ext cx="5076826" cy="2905126"/>
          </a:xfrm>
        </p:spPr>
        <p:txBody>
          <a:bodyPr>
            <a:normAutofit lnSpcReduction="100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/>
              <a:t>主要针对：</a:t>
            </a:r>
            <a:endParaRPr lang="en-US" altLang="zh-CN" sz="3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/>
              <a:t>移动边的时候产生的坏三角形</a:t>
            </a:r>
            <a:endParaRPr lang="en-US" altLang="zh-CN" sz="3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3600" dirty="0"/>
              <a:t>碰撞点太靠近产生的三角形</a:t>
            </a:r>
            <a:endParaRPr lang="en-US" altLang="zh-CN" sz="3600" dirty="0"/>
          </a:p>
          <a:p>
            <a:endParaRPr lang="zh-CN" altLang="en-US" sz="2000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FE499511-92C5-4162-B3E5-D7B51EFEB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97" y="1162930"/>
            <a:ext cx="4203469" cy="463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1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5C2CC-0593-46DF-8F8A-56CB3948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zh-CN" sz="4000" dirty="0"/>
              <a:t>EOL</a:t>
            </a:r>
            <a:r>
              <a:rPr lang="zh-CN" altLang="en-US" sz="4000" dirty="0"/>
              <a:t>展示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868F6C5-2F6E-4182-8214-D2AA144E6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200"/>
            <a:ext cx="4114800" cy="309448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布料没有跳动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没有应为过渡约束而卡住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A5EB291-27E1-4D57-B57E-C216152E6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5863" y="1651149"/>
            <a:ext cx="6510337" cy="36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2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CCEA279-0F03-4C2B-8B72-418023C1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6000" dirty="0"/>
              <a:t>THANK YOU!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9606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BC53AA-0F12-4EFD-B175-809A08B6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布料模拟原理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51A49-65FF-45D5-97CE-C6A5DA5EA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CFFFB"/>
              </a:clrFrom>
              <a:clrTo>
                <a:srgbClr val="FC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33" y="2193925"/>
            <a:ext cx="7154334" cy="40243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5771CEC-10DA-4213-B796-CDC3729A844F}"/>
              </a:ext>
            </a:extLst>
          </p:cNvPr>
          <p:cNvSpPr txBox="1"/>
          <p:nvPr/>
        </p:nvSpPr>
        <p:spPr>
          <a:xfrm>
            <a:off x="7583213" y="3105834"/>
            <a:ext cx="278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69788AA-35B0-4A9A-A5AF-431D06BC54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CFFFB"/>
              </a:clrFrom>
              <a:clrTo>
                <a:srgbClr val="FC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197" y="2627712"/>
            <a:ext cx="6465711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0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fixed" ptsTypes="">
                                      <p:cBhvr>
                                        <p:cTn id="11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BEF8DF-B0A4-4125-82B8-5AC61F2F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涉及的几何学知识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0237ACE-5666-4079-966D-10E6EE6FA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77" y="2134570"/>
            <a:ext cx="4219246" cy="3705225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87C00D8-2F90-4185-A6FF-12CC2E24B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77" y="2134569"/>
            <a:ext cx="4219246" cy="3705225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1E1A709-A289-4165-BF0F-2D2FE9F0F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767" y="2057401"/>
            <a:ext cx="4115265" cy="38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9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25 -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5C2CC-0593-46DF-8F8A-56CB3948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zh-CN" altLang="en-US" sz="4000" dirty="0"/>
              <a:t>带来的问题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BB6B51A-26E6-4A6A-B897-3EB7A83DB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约束过多</a:t>
            </a:r>
            <a:endParaRPr lang="en-US" altLang="zh-CN" sz="3200" dirty="0"/>
          </a:p>
          <a:p>
            <a:r>
              <a:rPr lang="zh-CN" altLang="en-US" sz="3200" dirty="0"/>
              <a:t>布料无法移动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76E3D47-AD25-47D4-B004-FD4E22BB8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5863" y="1647067"/>
            <a:ext cx="6510337" cy="36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5C2CC-0593-46DF-8F8A-56CB3948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zh-CN" altLang="en-US" sz="4000" dirty="0"/>
              <a:t>带来的问题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868F6C5-2F6E-4182-8214-D2AA144E6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200"/>
            <a:ext cx="4114800" cy="3094485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约束不足</a:t>
            </a:r>
            <a:endParaRPr lang="en-US" altLang="zh-CN" sz="3200" dirty="0"/>
          </a:p>
          <a:p>
            <a:r>
              <a:rPr lang="zh-CN" altLang="en-US" sz="3200" dirty="0"/>
              <a:t>导致布料跳动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20CD71F-F3A4-4993-8AD2-27C794F7C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5863" y="1651149"/>
            <a:ext cx="6510337" cy="36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8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0155343-36D4-454F-ADE0-D35A30E4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EOL </a:t>
            </a:r>
            <a:r>
              <a:rPr lang="zh-CN" altLang="en-US" dirty="0"/>
              <a:t>布料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3ADEB06-A1B1-48E8-B5EB-F6C8BE351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50" y="2498618"/>
            <a:ext cx="819141" cy="1438275"/>
          </a:xfrm>
        </p:spPr>
        <p:txBody>
          <a:bodyPr vert="eaVert">
            <a:normAutofit fontScale="92500"/>
          </a:bodyPr>
          <a:lstStyle/>
          <a:p>
            <a:pPr algn="r"/>
            <a:r>
              <a:rPr lang="zh-CN" altLang="en-US" dirty="0"/>
              <a:t>世界坐标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99A870B-5DE1-4F86-B151-EC334ECA7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86991" y="2532557"/>
            <a:ext cx="819141" cy="1486993"/>
          </a:xfrm>
        </p:spPr>
        <p:txBody>
          <a:bodyPr vert="eaVert">
            <a:normAutofit fontScale="92500"/>
          </a:bodyPr>
          <a:lstStyle/>
          <a:p>
            <a:r>
              <a:rPr lang="zh-CN" altLang="en-US" dirty="0"/>
              <a:t>纹理坐标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1D9B8F4-23BB-45D1-BCB5-16F99D42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44" y="1845062"/>
            <a:ext cx="7731512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1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8">
            <a:extLst>
              <a:ext uri="{FF2B5EF4-FFF2-40B4-BE49-F238E27FC236}">
                <a16:creationId xmlns:a16="http://schemas.microsoft.com/office/drawing/2014/main" id="{AC4F9068-D212-4C94-A0CA-80DA0EA0C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3" y="738485"/>
            <a:ext cx="9724875" cy="5470242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10155343-36D4-454F-ADE0-D35A30E4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EOL </a:t>
            </a:r>
            <a:r>
              <a:rPr lang="zh-CN" altLang="en-US" dirty="0"/>
              <a:t>布料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3ADEB06-A1B1-48E8-B5EB-F6C8BE351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8849" y="4272362"/>
            <a:ext cx="1552575" cy="641243"/>
          </a:xfrm>
        </p:spPr>
        <p:txBody>
          <a:bodyPr vert="horz">
            <a:normAutofit fontScale="92500"/>
          </a:bodyPr>
          <a:lstStyle/>
          <a:p>
            <a:pPr algn="r"/>
            <a:r>
              <a:rPr lang="zh-CN" altLang="en-US" dirty="0"/>
              <a:t>世界坐标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E99A870B-5DE1-4F86-B151-EC334ECA7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96141" y="4705350"/>
            <a:ext cx="1609734" cy="590550"/>
          </a:xfrm>
        </p:spPr>
        <p:txBody>
          <a:bodyPr vert="horz">
            <a:normAutofit fontScale="92500"/>
          </a:bodyPr>
          <a:lstStyle/>
          <a:p>
            <a:r>
              <a:rPr lang="zh-CN" altLang="en-US" dirty="0"/>
              <a:t>纹理坐标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95EC0E-3472-4031-BAC9-5EC00F053CCB}"/>
              </a:ext>
            </a:extLst>
          </p:cNvPr>
          <p:cNvSpPr/>
          <p:nvPr/>
        </p:nvSpPr>
        <p:spPr>
          <a:xfrm>
            <a:off x="1413105" y="5473184"/>
            <a:ext cx="7229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3600" dirty="0"/>
              <a:t>Degrees of Freedom</a:t>
            </a:r>
            <a:r>
              <a:rPr lang="en-US" altLang="zh-CN" sz="3600" dirty="0">
                <a:sym typeface="Wingdings" panose="05000000000000000000" pitchFamily="2" charset="2"/>
              </a:rPr>
              <a:t>: ( </a:t>
            </a:r>
            <a:r>
              <a:rPr lang="en-US" altLang="zh-CN" sz="3600" dirty="0" err="1">
                <a:sym typeface="Wingdings" panose="05000000000000000000" pitchFamily="2" charset="2"/>
              </a:rPr>
              <a:t>x,y,z,X,Y</a:t>
            </a:r>
            <a:r>
              <a:rPr lang="en-US" altLang="zh-CN" sz="3600" dirty="0">
                <a:sym typeface="Wingdings" panose="05000000000000000000" pitchFamily="2" charset="2"/>
              </a:rPr>
              <a:t>)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447733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818FFABC-837F-40FD-AE08-A625E528534E}"/>
              </a:ext>
            </a:extLst>
          </p:cNvPr>
          <p:cNvGrpSpPr/>
          <p:nvPr/>
        </p:nvGrpSpPr>
        <p:grpSpPr>
          <a:xfrm>
            <a:off x="3407544" y="2009775"/>
            <a:ext cx="4691112" cy="3914775"/>
            <a:chOff x="922986" y="1974047"/>
            <a:chExt cx="4691112" cy="3914775"/>
          </a:xfrm>
        </p:grpSpPr>
        <p:pic>
          <p:nvPicPr>
            <p:cNvPr id="7" name="Picture 20">
              <a:extLst>
                <a:ext uri="{FF2B5EF4-FFF2-40B4-BE49-F238E27FC236}">
                  <a16:creationId xmlns:a16="http://schemas.microsoft.com/office/drawing/2014/main" id="{F2D81A0B-3086-435C-B2F8-5F21EF38D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7" t="11879" b="16549"/>
            <a:stretch/>
          </p:blipFill>
          <p:spPr>
            <a:xfrm>
              <a:off x="922986" y="1974047"/>
              <a:ext cx="4691112" cy="3914775"/>
            </a:xfrm>
            <a:prstGeom prst="rect">
              <a:avLst/>
            </a:prstGeom>
          </p:spPr>
        </p:pic>
        <p:pic>
          <p:nvPicPr>
            <p:cNvPr id="11" name="Picture 25">
              <a:extLst>
                <a:ext uri="{FF2B5EF4-FFF2-40B4-BE49-F238E27FC236}">
                  <a16:creationId xmlns:a16="http://schemas.microsoft.com/office/drawing/2014/main" id="{CDB5694D-091B-4014-A222-6EB1D34DD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94023" y="5047073"/>
              <a:ext cx="586435" cy="706244"/>
            </a:xfrm>
            <a:prstGeom prst="rect">
              <a:avLst/>
            </a:prstGeom>
          </p:spPr>
        </p:pic>
        <p:pic>
          <p:nvPicPr>
            <p:cNvPr id="12" name="Picture 26">
              <a:extLst>
                <a:ext uri="{FF2B5EF4-FFF2-40B4-BE49-F238E27FC236}">
                  <a16:creationId xmlns:a16="http://schemas.microsoft.com/office/drawing/2014/main" id="{A978C1CD-5053-4347-8BB7-980BC4352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845111" y="5103326"/>
              <a:ext cx="591551" cy="640847"/>
            </a:xfrm>
            <a:prstGeom prst="rect">
              <a:avLst/>
            </a:prstGeom>
          </p:spPr>
        </p:pic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DE2B6A81-8DCD-4EE4-8D94-4ABE3A23D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14853" y="2996423"/>
              <a:ext cx="478829" cy="794757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E7638AA-05C4-4DDE-8353-04E46BD0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布料运动计算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FB2E0FA-F350-4D23-AB93-C5062EFC1232}"/>
                  </a:ext>
                </a:extLst>
              </p:cNvPr>
              <p:cNvSpPr txBox="1"/>
              <p:nvPr/>
            </p:nvSpPr>
            <p:spPr>
              <a:xfrm>
                <a:off x="6410325" y="3016047"/>
                <a:ext cx="520065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/>
                  <a:t>a,b,c</a:t>
                </a:r>
                <a:r>
                  <a:rPr lang="zh-CN" altLang="en-US" dirty="0"/>
                  <a:t>三个点是三个碰撞点，</a:t>
                </a:r>
                <a:endParaRPr lang="en-US" altLang="zh-CN" dirty="0"/>
              </a:p>
              <a:p>
                <a:r>
                  <a:rPr lang="zh-CN" altLang="en-US" dirty="0"/>
                  <a:t>通过这三个点的纹理坐标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我们能够计算出这个三角形内任意一点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的坐标</a:t>
                </a:r>
                <a:endParaRPr lang="en-US" altLang="zh-CN" dirty="0"/>
              </a:p>
              <a:p>
                <a:r>
                  <a:rPr lang="zh-CN" altLang="en-US" dirty="0"/>
                  <a:t>用</a:t>
                </a:r>
                <a:r>
                  <a:rPr lang="en-US" altLang="zh-CN" dirty="0" err="1"/>
                  <a:t>a,b,c</a:t>
                </a:r>
                <a:r>
                  <a:rPr lang="zh-CN" altLang="en-US" dirty="0"/>
                  <a:t>坐标表示的比例系数：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然后用这个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 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，和</a:t>
                </a:r>
                <a:r>
                  <a:rPr lang="en-US" altLang="zh-CN" dirty="0" err="1"/>
                  <a:t>a,b,c</a:t>
                </a:r>
                <a:r>
                  <a:rPr lang="zh-CN" altLang="en-US" dirty="0"/>
                  <a:t>对应的世界坐标求出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点在世界坐标的位置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FB2E0FA-F350-4D23-AB93-C5062EFC1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325" y="3016047"/>
                <a:ext cx="5200650" cy="2031325"/>
              </a:xfrm>
              <a:prstGeom prst="rect">
                <a:avLst/>
              </a:prstGeom>
              <a:blipFill>
                <a:blip r:embed="rId6"/>
                <a:stretch>
                  <a:fillRect l="-1055" t="-2402" b="-2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EE9DD2BA-6AE1-4896-AAAF-6378F2EE8E21}"/>
              </a:ext>
            </a:extLst>
          </p:cNvPr>
          <p:cNvGrpSpPr/>
          <p:nvPr/>
        </p:nvGrpSpPr>
        <p:grpSpPr>
          <a:xfrm>
            <a:off x="460711" y="1826412"/>
            <a:ext cx="4691111" cy="4371976"/>
            <a:chOff x="460711" y="1826412"/>
            <a:chExt cx="4691111" cy="4371976"/>
          </a:xfrm>
        </p:grpSpPr>
        <p:pic>
          <p:nvPicPr>
            <p:cNvPr id="4" name="Picture 7">
              <a:extLst>
                <a:ext uri="{FF2B5EF4-FFF2-40B4-BE49-F238E27FC236}">
                  <a16:creationId xmlns:a16="http://schemas.microsoft.com/office/drawing/2014/main" id="{A94A10C9-CDCE-409C-AE73-177751CB3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62" t="8666" b="11412"/>
            <a:stretch/>
          </p:blipFill>
          <p:spPr>
            <a:xfrm>
              <a:off x="460711" y="1826412"/>
              <a:ext cx="4691111" cy="4371976"/>
            </a:xfrm>
            <a:prstGeom prst="rect">
              <a:avLst/>
            </a:prstGeom>
          </p:spPr>
        </p:pic>
        <p:pic>
          <p:nvPicPr>
            <p:cNvPr id="17" name="Graphic 11">
              <a:extLst>
                <a:ext uri="{FF2B5EF4-FFF2-40B4-BE49-F238E27FC236}">
                  <a16:creationId xmlns:a16="http://schemas.microsoft.com/office/drawing/2014/main" id="{25959760-DCB5-4C1E-BF21-5D0AAF24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43569" y="3949700"/>
              <a:ext cx="904062" cy="723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46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25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79BA0-14BE-4F79-841F-2EC9D10E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EOL</a:t>
            </a:r>
            <a:r>
              <a:rPr lang="zh-CN" altLang="en-US" dirty="0"/>
              <a:t>速度计算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592F87-AF4F-427E-AE44-33F35FDE1C95}"/>
                  </a:ext>
                </a:extLst>
              </p:cNvPr>
              <p:cNvSpPr/>
              <p:nvPr/>
            </p:nvSpPr>
            <p:spPr>
              <a:xfrm>
                <a:off x="2012893" y="5293434"/>
                <a:ext cx="9424952" cy="1009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chemeClr val="tx1"/>
                    </a:solidFill>
                  </a:rPr>
                  <a:t>求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导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之后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就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得到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速度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zh-CN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zh-CN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592F87-AF4F-427E-AE44-33F35FDE1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893" y="5293434"/>
                <a:ext cx="9424952" cy="1009572"/>
              </a:xfrm>
              <a:prstGeom prst="rect">
                <a:avLst/>
              </a:prstGeom>
              <a:blipFill>
                <a:blip r:embed="rId2"/>
                <a:stretch>
                  <a:fillRect l="-1294" t="-7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1">
            <a:extLst>
              <a:ext uri="{FF2B5EF4-FFF2-40B4-BE49-F238E27FC236}">
                <a16:creationId xmlns:a16="http://schemas.microsoft.com/office/drawing/2014/main" id="{636B4BE7-6F92-471A-8C64-3FF75E623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62" y="832764"/>
            <a:ext cx="9724875" cy="5470242"/>
          </a:xfrm>
          <a:prstGeom prst="rect">
            <a:avLst/>
          </a:prstGeom>
        </p:spPr>
      </p:pic>
      <p:cxnSp>
        <p:nvCxnSpPr>
          <p:cNvPr id="26" name="Straight Arrow Connector 30">
            <a:extLst>
              <a:ext uri="{FF2B5EF4-FFF2-40B4-BE49-F238E27FC236}">
                <a16:creationId xmlns:a16="http://schemas.microsoft.com/office/drawing/2014/main" id="{17A66660-686B-447A-A2E6-7C97B9C4159E}"/>
              </a:ext>
            </a:extLst>
          </p:cNvPr>
          <p:cNvCxnSpPr>
            <a:cxnSpLocks/>
          </p:cNvCxnSpPr>
          <p:nvPr/>
        </p:nvCxnSpPr>
        <p:spPr>
          <a:xfrm>
            <a:off x="2298122" y="2498987"/>
            <a:ext cx="772886" cy="1088571"/>
          </a:xfrm>
          <a:prstGeom prst="straightConnector1">
            <a:avLst/>
          </a:prstGeom>
          <a:ln w="76200">
            <a:solidFill>
              <a:srgbClr val="3C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31">
            <a:extLst>
              <a:ext uri="{FF2B5EF4-FFF2-40B4-BE49-F238E27FC236}">
                <a16:creationId xmlns:a16="http://schemas.microsoft.com/office/drawing/2014/main" id="{6B050A4D-BB16-49C5-A54B-E9C2E1D8C1CD}"/>
              </a:ext>
            </a:extLst>
          </p:cNvPr>
          <p:cNvCxnSpPr>
            <a:cxnSpLocks/>
          </p:cNvCxnSpPr>
          <p:nvPr/>
        </p:nvCxnSpPr>
        <p:spPr>
          <a:xfrm flipH="1">
            <a:off x="8736424" y="3119044"/>
            <a:ext cx="730544" cy="1088571"/>
          </a:xfrm>
          <a:prstGeom prst="straightConnector1">
            <a:avLst/>
          </a:prstGeom>
          <a:ln w="76200">
            <a:solidFill>
              <a:srgbClr val="3C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5A38483-7D79-4FEC-82B9-11375C507D2F}"/>
              </a:ext>
            </a:extLst>
          </p:cNvPr>
          <p:cNvSpPr/>
          <p:nvPr/>
        </p:nvSpPr>
        <p:spPr>
          <a:xfrm>
            <a:off x="4055716" y="6287616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err="1"/>
              <a:t>Lagrangian</a:t>
            </a:r>
            <a:r>
              <a:rPr lang="zh-CN" altLang="en-US" sz="2000" dirty="0"/>
              <a:t>部分</a:t>
            </a:r>
            <a:endParaRPr lang="en-US" altLang="zh-CN" sz="2000" dirty="0"/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BCE80F13-84E3-44DD-96B5-5D90F8D537D0}"/>
              </a:ext>
            </a:extLst>
          </p:cNvPr>
          <p:cNvSpPr txBox="1"/>
          <p:nvPr/>
        </p:nvSpPr>
        <p:spPr>
          <a:xfrm>
            <a:off x="7976997" y="6318016"/>
            <a:ext cx="2464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Eulerian</a:t>
            </a:r>
            <a:r>
              <a:rPr lang="zh-CN" altLang="en-US" sz="2000" dirty="0"/>
              <a:t>部分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437463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138</TotalTime>
  <Words>429</Words>
  <Application>Microsoft Office PowerPoint</Application>
  <PresentationFormat>宽屏</PresentationFormat>
  <Paragraphs>70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Arial</vt:lpstr>
      <vt:lpstr>Cambria Math</vt:lpstr>
      <vt:lpstr>Century Gothic</vt:lpstr>
      <vt:lpstr>水汽尾迹</vt:lpstr>
      <vt:lpstr>Eulenrian-on-Lagrangian 布料模拟分析</vt:lpstr>
      <vt:lpstr>布料模拟原理</vt:lpstr>
      <vt:lpstr>涉及的几何学知识</vt:lpstr>
      <vt:lpstr>带来的问题</vt:lpstr>
      <vt:lpstr>带来的问题</vt:lpstr>
      <vt:lpstr>EOL 布料</vt:lpstr>
      <vt:lpstr>EOL 布料</vt:lpstr>
      <vt:lpstr>EOL布料运动计算</vt:lpstr>
      <vt:lpstr>EOL速度计算</vt:lpstr>
      <vt:lpstr>EOL速度计算</vt:lpstr>
      <vt:lpstr>EOL速度计算</vt:lpstr>
      <vt:lpstr>对碰撞顶点进行处理</vt:lpstr>
      <vt:lpstr>对碰撞顶点进行处理</vt:lpstr>
      <vt:lpstr>EOL展示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Eulenrian-on-Lagrangian 布料模拟分析</dc:title>
  <dc:creator>阳洋 王</dc:creator>
  <cp:lastModifiedBy>阳洋 王</cp:lastModifiedBy>
  <cp:revision>14</cp:revision>
  <dcterms:created xsi:type="dcterms:W3CDTF">2018-12-25T10:37:31Z</dcterms:created>
  <dcterms:modified xsi:type="dcterms:W3CDTF">2018-12-25T13:02:15Z</dcterms:modified>
</cp:coreProperties>
</file>